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20"/>
  </p:notesMasterIdLst>
  <p:handoutMasterIdLst>
    <p:handoutMasterId r:id="rId21"/>
  </p:handoutMasterIdLst>
  <p:sldIdLst>
    <p:sldId id="398" r:id="rId5"/>
    <p:sldId id="430" r:id="rId6"/>
    <p:sldId id="431" r:id="rId7"/>
    <p:sldId id="432" r:id="rId8"/>
    <p:sldId id="433" r:id="rId9"/>
    <p:sldId id="434" r:id="rId10"/>
    <p:sldId id="441" r:id="rId11"/>
    <p:sldId id="436" r:id="rId12"/>
    <p:sldId id="424" r:id="rId13"/>
    <p:sldId id="438" r:id="rId14"/>
    <p:sldId id="439" r:id="rId15"/>
    <p:sldId id="442" r:id="rId16"/>
    <p:sldId id="428" r:id="rId17"/>
    <p:sldId id="291" r:id="rId18"/>
    <p:sldId id="440" r:id="rId19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HGP創英角ｺﾞｼｯｸUB"/>
        <a:cs typeface="HGP創英角ｺﾞｼｯｸUB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HGP創英角ｺﾞｼｯｸUB"/>
        <a:cs typeface="HGP創英角ｺﾞｼｯｸUB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HGP創英角ｺﾞｼｯｸUB"/>
        <a:cs typeface="HGP創英角ｺﾞｼｯｸUB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HGP創英角ｺﾞｼｯｸUB"/>
        <a:cs typeface="HGP創英角ｺﾞｼｯｸUB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HGP創英角ｺﾞｼｯｸUB"/>
        <a:cs typeface="HGP創英角ｺﾞｼｯｸUB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itchFamily="34" charset="0"/>
        <a:ea typeface="HGP創英角ｺﾞｼｯｸUB"/>
        <a:cs typeface="HGP創英角ｺﾞｼｯｸUB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itchFamily="34" charset="0"/>
        <a:ea typeface="HGP創英角ｺﾞｼｯｸUB"/>
        <a:cs typeface="HGP創英角ｺﾞｼｯｸUB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itchFamily="34" charset="0"/>
        <a:ea typeface="HGP創英角ｺﾞｼｯｸUB"/>
        <a:cs typeface="HGP創英角ｺﾞｼｯｸUB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itchFamily="34" charset="0"/>
        <a:ea typeface="HGP創英角ｺﾞｼｯｸUB"/>
        <a:cs typeface="HGP創英角ｺﾞｼｯｸUB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3AC4B4"/>
    <a:srgbClr val="9966FF"/>
    <a:srgbClr val="70AC2E"/>
    <a:srgbClr val="7FD9CF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3641" autoAdjust="0"/>
  </p:normalViewPr>
  <p:slideViewPr>
    <p:cSldViewPr>
      <p:cViewPr>
        <p:scale>
          <a:sx n="100" d="100"/>
          <a:sy n="100" d="100"/>
        </p:scale>
        <p:origin x="-2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022" y="-90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ＭＳ Ｐゴシック" pitchFamily="50" charset="-128"/>
              </a:defRPr>
            </a:lvl1pPr>
          </a:lstStyle>
          <a:p>
            <a:fld id="{E87722EE-AA15-46F4-8F11-E45CEC5F3E5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BDC7C-BABB-42ED-BD9F-828D3A22AA1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E8F12C-A509-4BFE-B4E1-600C28EB1CB8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5700" cy="3724275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7416"/>
            <a:ext cx="5435600" cy="4467406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539482-2981-46F1-9710-70682FA96B39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66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4112" cy="3724275"/>
          </a:xfrm>
          <a:ln/>
        </p:spPr>
      </p:sp>
      <p:sp>
        <p:nvSpPr>
          <p:cNvPr id="66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720" y="4717137"/>
            <a:ext cx="5433061" cy="4467780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1C5619-CA86-47F7-8A23-BB40D1619D5A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66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4112" cy="3724275"/>
          </a:xfrm>
          <a:ln/>
        </p:spPr>
      </p:sp>
      <p:sp>
        <p:nvSpPr>
          <p:cNvPr id="66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720" y="4717137"/>
            <a:ext cx="5433061" cy="4469368"/>
          </a:xfrm>
          <a:noFill/>
          <a:ln/>
        </p:spPr>
        <p:txBody>
          <a:bodyPr/>
          <a:lstStyle/>
          <a:p>
            <a:pPr eaLnBrk="1" hangingPunct="1"/>
            <a:r>
              <a:rPr lang="en-GB" smtClean="0"/>
              <a:t>10-12 -01 CCPU, 10-12-09 IPLA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70DC6-7649-4CC6-966D-8315F7EFD6F1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D09073-D011-486D-9AE3-AFFEB43401D7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2950"/>
            <a:ext cx="4965700" cy="3725863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507" y="4717415"/>
            <a:ext cx="4979488" cy="447085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7th_0707_high_タイトル_001_20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2276475"/>
            <a:ext cx="8642350" cy="1873250"/>
          </a:xfrm>
        </p:spPr>
        <p:txBody>
          <a:bodyPr lIns="91440" rIns="91440"/>
          <a:lstStyle>
            <a:lvl1pPr algn="ctr">
              <a:defRPr sz="3600"/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292600"/>
            <a:ext cx="8642350" cy="1752600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 sz="2000"/>
            </a:lvl1pPr>
          </a:lstStyle>
          <a:p>
            <a:r>
              <a:rPr lang="en-US" altLang="ja-JP" smtClean="0"/>
              <a:t>Click to edit Master subtitle style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5888"/>
            <a:ext cx="2209800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15888"/>
            <a:ext cx="6477000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C Empowered by Innovation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2113" y="609600"/>
            <a:ext cx="8359775" cy="582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xfrm>
            <a:off x="2032000" y="6578600"/>
            <a:ext cx="5080000" cy="152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xfrm>
            <a:off x="800100" y="5715000"/>
            <a:ext cx="7543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xfrm>
            <a:off x="2032000" y="6578600"/>
            <a:ext cx="5080000" cy="152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xfrm>
            <a:off x="800100" y="5715000"/>
            <a:ext cx="7543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85728"/>
            <a:ext cx="88392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0"/>
            <a:ext cx="23622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0"/>
            <a:ext cx="23622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81075"/>
            <a:ext cx="43434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3434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7th_0707_high_スライド_B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6489700"/>
            <a:ext cx="914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PPT_7th_0707_スライド_01"/>
          <p:cNvPicPr>
            <a:picLocks noChangeAspect="1" noChangeArrowheads="1"/>
          </p:cNvPicPr>
          <p:nvPr/>
        </p:nvPicPr>
        <p:blipFill>
          <a:blip r:embed="rId20" cstate="print"/>
          <a:srcRect t="79562"/>
          <a:stretch>
            <a:fillRect/>
          </a:stretch>
        </p:blipFill>
        <p:spPr bwMode="auto">
          <a:xfrm>
            <a:off x="0" y="620713"/>
            <a:ext cx="91440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5888"/>
            <a:ext cx="8839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gray">
          <a:xfrm>
            <a:off x="4078288" y="6586993"/>
            <a:ext cx="23262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b="0" dirty="0" smtClean="0">
                <a:solidFill>
                  <a:srgbClr val="003366"/>
                </a:solidFill>
              </a:rPr>
              <a:t>SV8100 Sales Support Training - management</a:t>
            </a:r>
            <a:endParaRPr lang="en-US" altLang="ja-JP" sz="800" b="0" dirty="0">
              <a:cs typeface="Osaka" charset="-128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981075"/>
            <a:ext cx="88392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gray">
          <a:xfrm>
            <a:off x="1552564" y="6587449"/>
            <a:ext cx="15520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US" altLang="ja-JP" sz="800" b="0" kern="1200" dirty="0" smtClean="0">
                <a:solidFill>
                  <a:srgbClr val="003366"/>
                </a:solidFill>
                <a:latin typeface="Arial" pitchFamily="34" charset="0"/>
                <a:ea typeface="HGP創英角ｺﾞｼｯｸUB"/>
                <a:cs typeface="HGP創英角ｺﾞｼｯｸUB"/>
              </a:rPr>
              <a:t>© </a:t>
            </a:r>
            <a:r>
              <a:rPr kumimoji="1" lang="en-GB" sz="800" b="0" kern="1200" dirty="0" smtClean="0">
                <a:solidFill>
                  <a:srgbClr val="003366"/>
                </a:solidFill>
                <a:latin typeface="Arial" pitchFamily="34" charset="0"/>
                <a:ea typeface="HGP創英角ｺﾞｼｯｸUB"/>
                <a:cs typeface="HGP創英角ｺﾞｼｯｸUB"/>
              </a:rPr>
              <a:t>NEC Nederland B.V.   </a:t>
            </a:r>
            <a:r>
              <a:rPr kumimoji="1" lang="en-US" altLang="ja-JP" sz="800" b="0" kern="1200" dirty="0" smtClean="0">
                <a:solidFill>
                  <a:srgbClr val="003366"/>
                </a:solidFill>
                <a:latin typeface="Arial" pitchFamily="34" charset="0"/>
                <a:ea typeface="HGP創英角ｺﾞｼｯｸUB"/>
                <a:cs typeface="HGP創英角ｺﾞｼｯｸUB"/>
              </a:rPr>
              <a:t>2013</a:t>
            </a:r>
            <a:endParaRPr kumimoji="1" lang="en-US" altLang="ja-JP" sz="800" b="0" kern="1200" dirty="0">
              <a:solidFill>
                <a:srgbClr val="003366"/>
              </a:solidFill>
              <a:latin typeface="Arial" pitchFamily="34" charset="0"/>
              <a:ea typeface="HGP創英角ｺﾞｼｯｸUB"/>
              <a:cs typeface="HGP創英角ｺﾞｼｯｸUB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gray">
          <a:xfrm>
            <a:off x="357186" y="6587449"/>
            <a:ext cx="58541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800" b="0" dirty="0" smtClean="0"/>
              <a:t>Page </a:t>
            </a:r>
            <a:fld id="{FD2D460F-688B-47BF-9FA7-AEAAA178C1F8}" type="slidenum">
              <a:rPr lang="en-US" altLang="ja-JP" sz="800" b="0" smtClean="0"/>
              <a:pPr/>
              <a:t>‹#›</a:t>
            </a:fld>
            <a:endParaRPr lang="en-US" altLang="ja-JP" sz="8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70" r:id="rId3"/>
    <p:sldLayoutId id="2147483869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8" r:id="rId14"/>
    <p:sldLayoutId id="2147483872" r:id="rId15"/>
    <p:sldLayoutId id="2147483873" r:id="rId16"/>
    <p:sldLayoutId id="2147483874" r:id="rId17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Arial" pitchFamily="34" charset="0"/>
        <a:buChar char="▐"/>
        <a:defRPr kumimoji="1"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Arial" pitchFamily="34" charset="0"/>
        <a:buChar char="•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Arial" pitchFamily="34" charset="0"/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2209800"/>
            <a:ext cx="9144000" cy="1439863"/>
          </a:xfrm>
          <a:noFill/>
        </p:spPr>
        <p:txBody>
          <a:bodyPr/>
          <a:lstStyle/>
          <a:p>
            <a:r>
              <a:rPr lang="en-US" dirty="0" smtClean="0"/>
              <a:t>SV8100 – Management</a:t>
            </a:r>
          </a:p>
        </p:txBody>
      </p:sp>
      <p:sp>
        <p:nvSpPr>
          <p:cNvPr id="5123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84225" y="5013325"/>
            <a:ext cx="7543800" cy="14859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 eaLnBrk="0" hangingPunct="0"/>
            <a:r>
              <a:rPr kumimoji="0" lang="en-US" dirty="0"/>
              <a:t>Pre-Sales Support</a:t>
            </a:r>
            <a:endParaRPr kumimoji="0" lang="en-US" sz="800" dirty="0"/>
          </a:p>
          <a:p>
            <a:pPr algn="l" eaLnBrk="0" hangingPunct="0"/>
            <a:r>
              <a:rPr kumimoji="0" lang="en-US" sz="800" dirty="0"/>
              <a:t/>
            </a:r>
            <a:br>
              <a:rPr kumimoji="0" lang="en-US" sz="800" dirty="0"/>
            </a:br>
            <a:r>
              <a:rPr kumimoji="0" lang="en-US" dirty="0"/>
              <a:t>UNIVERGE SV8100</a:t>
            </a:r>
          </a:p>
          <a:p>
            <a:pPr algn="l" eaLnBrk="0" hangingPunct="0"/>
            <a:r>
              <a:rPr kumimoji="0" lang="en-US" dirty="0"/>
              <a:t>Release </a:t>
            </a:r>
            <a:r>
              <a:rPr kumimoji="0" lang="en-US" dirty="0" smtClean="0"/>
              <a:t>9</a:t>
            </a:r>
            <a:r>
              <a:rPr kumimoji="0" lang="en-US" dirty="0"/>
              <a:t/>
            </a:r>
            <a:br>
              <a:rPr kumimoji="0" lang="en-US" dirty="0"/>
            </a:br>
            <a:endParaRPr kumimoji="0" lang="en-US" dirty="0"/>
          </a:p>
          <a:p>
            <a:pPr algn="l" eaLnBrk="0" hangingPunct="0"/>
            <a:r>
              <a:rPr kumimoji="0" lang="en-US" sz="1200" dirty="0"/>
              <a:t>Doc. Version </a:t>
            </a:r>
            <a:r>
              <a:rPr kumimoji="0" lang="en-US" sz="1200" dirty="0" smtClean="0"/>
              <a:t>9.01</a:t>
            </a:r>
            <a:endParaRPr kumimoji="0" lang="en-US" sz="1200" dirty="0"/>
          </a:p>
          <a:p>
            <a:pPr algn="l" eaLnBrk="0" hangingPunct="0"/>
            <a:endParaRPr kumimoji="0" lang="en-US" dirty="0"/>
          </a:p>
          <a:p>
            <a:pPr algn="l" eaLnBrk="0" hangingPunct="0"/>
            <a:endParaRPr kumimoji="0" lang="en-US" dirty="0"/>
          </a:p>
          <a:p>
            <a:pPr algn="l" eaLnBrk="0" hangingPunct="0"/>
            <a:endParaRPr kumimoji="0" lang="en-US" dirty="0"/>
          </a:p>
          <a:p>
            <a:pPr algn="l" eaLnBrk="0" hangingPunct="0"/>
            <a:endParaRPr kumimoji="0" lang="en-US" noProof="1"/>
          </a:p>
          <a:p>
            <a:pPr algn="l" eaLnBrk="0" hangingPunct="0"/>
            <a:endParaRPr kumimoji="0" lang="en-US" noProof="1"/>
          </a:p>
          <a:p>
            <a:pPr algn="l" eaLnBrk="0" hangingPunct="0"/>
            <a:endParaRPr kumimoji="0" lang="en-US" noProof="1"/>
          </a:p>
          <a:p>
            <a:pPr algn="l" eaLnBrk="0" hangingPunct="0"/>
            <a:endParaRPr kumimoji="0" lang="en-US" noProof="1"/>
          </a:p>
          <a:p>
            <a:pPr algn="l" eaLnBrk="0" hangingPunct="0"/>
            <a:r>
              <a:rPr kumimoji="0" lang="pt-PT" altLang="ja-JP" dirty="0"/>
              <a:t> </a:t>
            </a:r>
            <a:endParaRPr kumimoji="0" lang="pt-PT" noProof="1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Phone programming</a:t>
            </a:r>
            <a:endParaRPr lang="en-US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000108"/>
            <a:ext cx="7429552" cy="5256213"/>
          </a:xfrm>
        </p:spPr>
        <p:txBody>
          <a:bodyPr/>
          <a:lstStyle/>
          <a:p>
            <a:pPr marL="284163" indent="-284163" eaLnBrk="1" hangingPunct="1">
              <a:lnSpc>
                <a:spcPct val="90000"/>
              </a:lnSpc>
            </a:pPr>
            <a:r>
              <a:rPr lang="en-US" sz="2000" dirty="0" smtClean="0"/>
              <a:t>Program the SV8100 via a system Phone</a:t>
            </a:r>
          </a:p>
          <a:p>
            <a:pPr marL="684213" lvl="1" indent="-284163">
              <a:lnSpc>
                <a:spcPct val="90000"/>
              </a:lnSpc>
            </a:pPr>
            <a:r>
              <a:rPr lang="en-US" sz="1800" dirty="0" smtClean="0"/>
              <a:t>Use codes as used in PCPro System data programming </a:t>
            </a:r>
            <a:br>
              <a:rPr lang="en-US" sz="1800" dirty="0" smtClean="0"/>
            </a:br>
            <a:r>
              <a:rPr lang="en-US" sz="1800" dirty="0" err="1" smtClean="0"/>
              <a:t>eg</a:t>
            </a:r>
            <a:r>
              <a:rPr lang="en-US" sz="1800" dirty="0" smtClean="0"/>
              <a:t> 15-22-01 (Mobile extension setup)</a:t>
            </a:r>
          </a:p>
          <a:p>
            <a:pPr marL="284163" indent="-284163" eaLnBrk="1" hangingPunct="1">
              <a:lnSpc>
                <a:spcPct val="90000"/>
              </a:lnSpc>
            </a:pPr>
            <a:endParaRPr lang="en-US" sz="2000" dirty="0" smtClean="0"/>
          </a:p>
          <a:p>
            <a:pPr marL="284163" indent="-284163" eaLnBrk="1" hangingPunct="1">
              <a:lnSpc>
                <a:spcPct val="90000"/>
              </a:lnSpc>
            </a:pPr>
            <a:r>
              <a:rPr lang="en-US" sz="2000" dirty="0" smtClean="0"/>
              <a:t>Enter Command Mode by </a:t>
            </a:r>
            <a:r>
              <a:rPr lang="en-US" sz="2000" dirty="0" err="1" smtClean="0"/>
              <a:t>prseeing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SPK #*#* “Password” Transfer</a:t>
            </a:r>
          </a:p>
          <a:p>
            <a:pPr marL="284163" indent="-284163" eaLnBrk="1" hangingPunct="1">
              <a:lnSpc>
                <a:spcPct val="90000"/>
              </a:lnSpc>
            </a:pPr>
            <a:endParaRPr lang="en-US" sz="2000" dirty="0" smtClean="0"/>
          </a:p>
          <a:p>
            <a:pPr marL="284163" indent="-284163" eaLnBrk="1" hangingPunct="1">
              <a:lnSpc>
                <a:spcPct val="90000"/>
              </a:lnSpc>
            </a:pPr>
            <a:r>
              <a:rPr lang="en-US" sz="2000" dirty="0" smtClean="0"/>
              <a:t>Use Keys to navigate through programming</a:t>
            </a:r>
          </a:p>
          <a:p>
            <a:pPr marL="684213" lvl="1" indent="-284163">
              <a:lnSpc>
                <a:spcPct val="90000"/>
              </a:lnSpc>
            </a:pPr>
            <a:r>
              <a:rPr lang="en-US" sz="1800" dirty="0" smtClean="0"/>
              <a:t>Transfer 	= Store/Next</a:t>
            </a:r>
          </a:p>
          <a:p>
            <a:pPr marL="684213" lvl="1" indent="-284163">
              <a:lnSpc>
                <a:spcPct val="90000"/>
              </a:lnSpc>
            </a:pPr>
            <a:r>
              <a:rPr lang="en-US" sz="1800" dirty="0" smtClean="0"/>
              <a:t>Hold 	= Clear</a:t>
            </a:r>
          </a:p>
          <a:p>
            <a:pPr marL="684213" lvl="1" indent="-284163">
              <a:lnSpc>
                <a:spcPct val="90000"/>
              </a:lnSpc>
            </a:pPr>
            <a:r>
              <a:rPr lang="en-US" sz="1800" dirty="0" smtClean="0"/>
              <a:t>Answer 	= Back</a:t>
            </a:r>
          </a:p>
          <a:p>
            <a:pPr marL="684213" lvl="1" indent="-284163">
              <a:lnSpc>
                <a:spcPct val="90000"/>
              </a:lnSpc>
            </a:pPr>
            <a:r>
              <a:rPr lang="en-US" sz="1800" dirty="0" smtClean="0"/>
              <a:t>MIC 	= Scroll</a:t>
            </a:r>
          </a:p>
          <a:p>
            <a:pPr marL="684213" lvl="1" indent="-284163">
              <a:lnSpc>
                <a:spcPct val="90000"/>
              </a:lnSpc>
            </a:pPr>
            <a:r>
              <a:rPr lang="en-US" sz="1800" dirty="0" smtClean="0"/>
              <a:t>SPK	= Exit</a:t>
            </a:r>
            <a:endParaRPr lang="en-US" sz="2000" dirty="0" smtClean="0"/>
          </a:p>
          <a:p>
            <a:pPr marL="684213" lvl="1" indent="-284163">
              <a:lnSpc>
                <a:spcPct val="90000"/>
              </a:lnSpc>
            </a:pPr>
            <a:r>
              <a:rPr lang="en-US" sz="1600" dirty="0" smtClean="0"/>
              <a:t>Navigation button</a:t>
            </a:r>
          </a:p>
          <a:p>
            <a:pPr marL="1084263" lvl="2" indent="-284163">
              <a:lnSpc>
                <a:spcPct val="90000"/>
              </a:lnSpc>
            </a:pPr>
            <a:r>
              <a:rPr lang="en-US" sz="1400" dirty="0" smtClean="0"/>
              <a:t>Up 		= Next port</a:t>
            </a:r>
          </a:p>
          <a:p>
            <a:pPr marL="1084263" lvl="2" indent="-284163">
              <a:lnSpc>
                <a:spcPct val="90000"/>
              </a:lnSpc>
            </a:pPr>
            <a:r>
              <a:rPr lang="en-US" sz="1400" dirty="0" smtClean="0"/>
              <a:t>Down	= Previous port</a:t>
            </a:r>
          </a:p>
          <a:p>
            <a:pPr marL="1084263" lvl="2" indent="-284163">
              <a:lnSpc>
                <a:spcPct val="90000"/>
              </a:lnSpc>
            </a:pPr>
            <a:r>
              <a:rPr lang="en-US" sz="1400" dirty="0" smtClean="0"/>
              <a:t>Left/Right	= Name edit</a:t>
            </a:r>
          </a:p>
        </p:txBody>
      </p:sp>
      <p:sp>
        <p:nvSpPr>
          <p:cNvPr id="11" name="Title 10"/>
          <p:cNvSpPr>
            <a:spLocks/>
          </p:cNvSpPr>
          <p:nvPr/>
        </p:nvSpPr>
        <p:spPr bwMode="auto">
          <a:xfrm>
            <a:off x="457200" y="76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kumimoji="0" lang="en-GB" sz="32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HGP創英角ｺﾞｼｯｸUB" pitchFamily="50" charset="-128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929322" y="2714620"/>
            <a:ext cx="2857520" cy="3643338"/>
            <a:chOff x="428596" y="1643050"/>
            <a:chExt cx="4286280" cy="4786322"/>
          </a:xfrm>
        </p:grpSpPr>
        <p:grpSp>
          <p:nvGrpSpPr>
            <p:cNvPr id="12" name="Group 11"/>
            <p:cNvGrpSpPr/>
            <p:nvPr/>
          </p:nvGrpSpPr>
          <p:grpSpPr>
            <a:xfrm>
              <a:off x="428596" y="1643050"/>
              <a:ext cx="4286280" cy="4786322"/>
              <a:chOff x="0" y="1196975"/>
              <a:chExt cx="4500563" cy="5661025"/>
            </a:xfrm>
          </p:grpSpPr>
          <p:pic>
            <p:nvPicPr>
              <p:cNvPr id="114692" name="Picture 17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0" y="1295400"/>
                <a:ext cx="2160588" cy="5562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4696" name="Picture 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24075" y="1196975"/>
                <a:ext cx="2376488" cy="5256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14697" name="Picture 1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14612" y="2000240"/>
              <a:ext cx="1730621" cy="777628"/>
            </a:xfrm>
            <a:prstGeom prst="rect">
              <a:avLst/>
            </a:prstGeom>
            <a:solidFill>
              <a:schemeClr val="accent1">
                <a:alpha val="36862"/>
              </a:schemeClr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PCPro Practical</a:t>
            </a:r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/>
            <a:r>
              <a:rPr lang="en-GB" smtClean="0"/>
              <a:t>Confirm IP Address of system</a:t>
            </a:r>
          </a:p>
          <a:p>
            <a:pPr lvl="1" eaLnBrk="1" hangingPunct="1"/>
            <a:r>
              <a:rPr lang="en-GB" smtClean="0"/>
              <a:t>10-12-01  Ethernet connection</a:t>
            </a:r>
          </a:p>
          <a:p>
            <a:pPr lvl="1" eaLnBrk="1" hangingPunct="1"/>
            <a:r>
              <a:rPr lang="en-GB" smtClean="0"/>
              <a:t>10-12-09  IPLA Connection</a:t>
            </a:r>
          </a:p>
          <a:p>
            <a:pPr eaLnBrk="1" hangingPunct="1"/>
            <a:endParaRPr lang="en-GB" smtClean="0"/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285992"/>
            <a:ext cx="1820797" cy="40243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2357430"/>
            <a:ext cx="4303713" cy="2382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50" charset="-128"/>
              </a:rPr>
              <a:t>   End User Pro</a:t>
            </a:r>
            <a:endParaRPr lang="en-US" dirty="0"/>
          </a:p>
        </p:txBody>
      </p:sp>
      <p:sp>
        <p:nvSpPr>
          <p:cNvPr id="68612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928670"/>
            <a:ext cx="8410604" cy="1233479"/>
          </a:xfrm>
          <a:noFill/>
        </p:spPr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  <a:ea typeface="ＭＳ Ｐゴシック" pitchFamily="50" charset="-128"/>
              </a:rPr>
              <a:t>One of the installable add-ons from the Desktop Suite</a:t>
            </a:r>
            <a:endParaRPr lang="en-GB" altLang="ja-JP" sz="2000" dirty="0" smtClean="0">
              <a:solidFill>
                <a:schemeClr val="tx1"/>
              </a:solidFill>
              <a:ea typeface="ＭＳ Ｐゴシック" pitchFamily="50" charset="-128"/>
            </a:endParaRPr>
          </a:p>
          <a:p>
            <a:r>
              <a:rPr lang="en-GB" sz="2000" dirty="0" smtClean="0">
                <a:solidFill>
                  <a:schemeClr val="tx1"/>
                </a:solidFill>
                <a:ea typeface="ＭＳ Ｐゴシック" pitchFamily="50" charset="-128"/>
              </a:rPr>
              <a:t>Shows phone details and allows programming of own function keys</a:t>
            </a:r>
            <a:endParaRPr lang="en-US" altLang="ja-JP" sz="2000" dirty="0" smtClean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500570"/>
            <a:ext cx="7715304" cy="1823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0599" name="Rectangle 7"/>
          <p:cNvSpPr>
            <a:spLocks noChangeArrowheads="1"/>
          </p:cNvSpPr>
          <p:nvPr/>
        </p:nvSpPr>
        <p:spPr bwMode="auto">
          <a:xfrm>
            <a:off x="457200" y="3790950"/>
            <a:ext cx="8372475" cy="286702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54000" indent="-254000" algn="l" eaLnBrk="0" hangingPunct="0">
              <a:lnSpc>
                <a:spcPct val="105000"/>
              </a:lnSpc>
              <a:buSzPct val="100000"/>
            </a:pPr>
            <a:endParaRPr kumimoji="0" lang="en-US" dirty="0">
              <a:solidFill>
                <a:srgbClr val="000099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IP Phone Manager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071546"/>
            <a:ext cx="7696224" cy="5256213"/>
          </a:xfrm>
        </p:spPr>
        <p:txBody>
          <a:bodyPr/>
          <a:lstStyle/>
          <a:p>
            <a:pPr marL="254000" indent="-254000" eaLnBrk="0" hangingPunct="0">
              <a:lnSpc>
                <a:spcPct val="105000"/>
              </a:lnSpc>
              <a:buSzPct val="100000"/>
            </a:pPr>
            <a:r>
              <a:rPr kumimoji="0" lang="en-US" sz="2000" dirty="0" smtClean="0">
                <a:solidFill>
                  <a:schemeClr val="tx1"/>
                </a:solidFill>
              </a:rPr>
              <a:t>Way of working:</a:t>
            </a:r>
          </a:p>
          <a:p>
            <a:pPr marL="254000" indent="-254000" eaLnBrk="0" hangingPunct="0">
              <a:lnSpc>
                <a:spcPct val="105000"/>
              </a:lnSpc>
              <a:buSzPct val="100000"/>
              <a:buFontTx/>
              <a:buChar char="•"/>
            </a:pPr>
            <a:r>
              <a:rPr kumimoji="0" lang="en-US" sz="2000" dirty="0" smtClean="0">
                <a:solidFill>
                  <a:schemeClr val="tx1"/>
                </a:solidFill>
              </a:rPr>
              <a:t>Specify subnet</a:t>
            </a:r>
          </a:p>
          <a:p>
            <a:pPr marL="254000" indent="-254000" eaLnBrk="0" hangingPunct="0">
              <a:lnSpc>
                <a:spcPct val="105000"/>
              </a:lnSpc>
              <a:buSzPct val="100000"/>
              <a:buFontTx/>
              <a:buChar char="•"/>
            </a:pPr>
            <a:r>
              <a:rPr kumimoji="0" lang="en-US" sz="2000" dirty="0" smtClean="0">
                <a:solidFill>
                  <a:schemeClr val="tx1"/>
                </a:solidFill>
              </a:rPr>
              <a:t>Search IP phones which comply with the search </a:t>
            </a:r>
            <a:r>
              <a:rPr kumimoji="0" lang="en-US" sz="2000" dirty="0" err="1" smtClean="0">
                <a:solidFill>
                  <a:schemeClr val="tx1"/>
                </a:solidFill>
              </a:rPr>
              <a:t>algorhytm</a:t>
            </a:r>
            <a:endParaRPr kumimoji="0" lang="en-US" sz="2000" dirty="0" smtClean="0">
              <a:solidFill>
                <a:schemeClr val="tx1"/>
              </a:solidFill>
            </a:endParaRPr>
          </a:p>
          <a:p>
            <a:pPr marL="254000" indent="-254000" eaLnBrk="0" hangingPunct="0">
              <a:lnSpc>
                <a:spcPct val="105000"/>
              </a:lnSpc>
              <a:buSzPct val="100000"/>
              <a:buFontTx/>
              <a:buChar char="•"/>
            </a:pPr>
            <a:r>
              <a:rPr kumimoji="0" lang="en-US" sz="2000" dirty="0" smtClean="0">
                <a:solidFill>
                  <a:schemeClr val="tx1"/>
                </a:solidFill>
              </a:rPr>
              <a:t>Upgrade firmware to these phones</a:t>
            </a:r>
          </a:p>
          <a:p>
            <a:pPr marL="254000" indent="-254000" eaLnBrk="0" hangingPunct="0">
              <a:lnSpc>
                <a:spcPct val="105000"/>
              </a:lnSpc>
              <a:buSzPct val="100000"/>
              <a:buFontTx/>
              <a:buChar char="•"/>
            </a:pPr>
            <a:endParaRPr kumimoji="0" lang="en-US" sz="800" dirty="0" smtClean="0">
              <a:solidFill>
                <a:schemeClr val="tx1"/>
              </a:solidFill>
            </a:endParaRPr>
          </a:p>
          <a:p>
            <a:pPr marL="254000" indent="-254000" eaLnBrk="0" hangingPunct="0">
              <a:lnSpc>
                <a:spcPct val="105000"/>
              </a:lnSpc>
              <a:buSzPct val="100000"/>
            </a:pPr>
            <a:r>
              <a:rPr kumimoji="0" lang="en-US" sz="2000" dirty="0" smtClean="0">
                <a:solidFill>
                  <a:schemeClr val="tx1"/>
                </a:solidFill>
              </a:rPr>
              <a:t>Telephone management:</a:t>
            </a:r>
          </a:p>
          <a:p>
            <a:pPr marL="254000" indent="-254000" eaLnBrk="0" hangingPunct="0">
              <a:lnSpc>
                <a:spcPct val="105000"/>
              </a:lnSpc>
              <a:buSzPct val="100000"/>
              <a:buFontTx/>
              <a:buChar char="•"/>
            </a:pPr>
            <a:r>
              <a:rPr kumimoji="0" lang="en-US" sz="2000" dirty="0" err="1" smtClean="0">
                <a:solidFill>
                  <a:schemeClr val="tx1"/>
                </a:solidFill>
              </a:rPr>
              <a:t>IPPhone</a:t>
            </a:r>
            <a:r>
              <a:rPr kumimoji="0" lang="en-US" sz="2000" dirty="0" smtClean="0">
                <a:solidFill>
                  <a:schemeClr val="tx1"/>
                </a:solidFill>
              </a:rPr>
              <a:t> Manager – upgrade DT700 phones with new firmware</a:t>
            </a:r>
          </a:p>
          <a:p>
            <a:pPr marL="254000" indent="-254000" eaLnBrk="0" hangingPunct="0">
              <a:lnSpc>
                <a:spcPct val="105000"/>
              </a:lnSpc>
              <a:buSzPct val="100000"/>
              <a:buFontTx/>
              <a:buChar char="•"/>
            </a:pPr>
            <a:r>
              <a:rPr kumimoji="0" lang="en-US" sz="2000" dirty="0" smtClean="0">
                <a:solidFill>
                  <a:schemeClr val="tx1"/>
                </a:solidFill>
              </a:rPr>
              <a:t>PCPro – change settings (e.g. button </a:t>
            </a:r>
            <a:r>
              <a:rPr kumimoji="0" lang="en-US" sz="2000" dirty="0" err="1" smtClean="0">
                <a:solidFill>
                  <a:schemeClr val="tx1"/>
                </a:solidFill>
              </a:rPr>
              <a:t>progr</a:t>
            </a:r>
            <a:r>
              <a:rPr kumimoji="0" lang="en-US" sz="2000" dirty="0" smtClean="0">
                <a:solidFill>
                  <a:schemeClr val="tx1"/>
                </a:solidFill>
              </a:rPr>
              <a:t>.) on individual phones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9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05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9668" name="Rectangle 4"/>
          <p:cNvSpPr>
            <a:spLocks noChangeArrowheads="1"/>
          </p:cNvSpPr>
          <p:nvPr/>
        </p:nvSpPr>
        <p:spPr bwMode="auto">
          <a:xfrm>
            <a:off x="422275" y="914400"/>
            <a:ext cx="7070725" cy="52641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54000" indent="-254000" algn="l" eaLnBrk="0" hangingPunct="0">
              <a:lnSpc>
                <a:spcPct val="105000"/>
              </a:lnSpc>
              <a:buSzPct val="100000"/>
            </a:pPr>
            <a:endParaRPr kumimoji="0" lang="en-US" altLang="ja-JP" dirty="0">
              <a:solidFill>
                <a:srgbClr val="000099"/>
              </a:solidFill>
              <a:ea typeface="ＭＳ Ｐゴシック" pitchFamily="50" charset="-128"/>
            </a:endParaRPr>
          </a:p>
        </p:txBody>
      </p:sp>
      <p:sp>
        <p:nvSpPr>
          <p:cNvPr id="1649675" name="Rectangle 11"/>
          <p:cNvSpPr>
            <a:spLocks noChangeArrowheads="1"/>
          </p:cNvSpPr>
          <p:nvPr/>
        </p:nvSpPr>
        <p:spPr bwMode="auto">
          <a:xfrm>
            <a:off x="4679950" y="1712913"/>
            <a:ext cx="4037013" cy="4773612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54000" indent="-254000" algn="l" eaLnBrk="0" hangingPunct="0">
              <a:lnSpc>
                <a:spcPct val="105000"/>
              </a:lnSpc>
              <a:buSzPct val="100000"/>
            </a:pPr>
            <a:endParaRPr kumimoji="0" lang="en-US" altLang="ja-JP" sz="1800" dirty="0">
              <a:solidFill>
                <a:srgbClr val="000099"/>
              </a:solidFill>
              <a:ea typeface="ＭＳ Ｐゴシック" pitchFamily="50" charset="-12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981075"/>
            <a:ext cx="6562740" cy="5256213"/>
          </a:xfrm>
        </p:spPr>
        <p:txBody>
          <a:bodyPr/>
          <a:lstStyle/>
          <a:p>
            <a:pPr lvl="0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17-03-2011 . </a:t>
            </a:r>
            <a:endParaRPr lang="en-US" sz="1200" dirty="0" smtClean="0"/>
          </a:p>
          <a:p>
            <a:pPr marL="800100" lvl="1" indent="-342900">
              <a:buFont typeface="Arial" pitchFamily="34" charset="0"/>
              <a:buChar char="▐"/>
              <a:defRPr/>
            </a:pPr>
            <a:r>
              <a:rPr lang="en-GB" sz="1100" dirty="0" smtClean="0"/>
              <a:t>Copyright  statement changed</a:t>
            </a:r>
            <a:br>
              <a:rPr lang="en-GB" sz="1100" dirty="0" smtClean="0"/>
            </a:br>
            <a:endParaRPr lang="en-GB" sz="1100" dirty="0" smtClean="0"/>
          </a:p>
          <a:p>
            <a:pPr marL="400050">
              <a:defRPr/>
            </a:pPr>
            <a:r>
              <a:rPr lang="en-GB" sz="1100" dirty="0" smtClean="0">
                <a:solidFill>
                  <a:schemeClr val="tx1"/>
                </a:solidFill>
              </a:rPr>
              <a:t>29-05-2013  </a:t>
            </a:r>
            <a:r>
              <a:rPr lang="en-US" sz="1100" dirty="0" smtClean="0">
                <a:solidFill>
                  <a:schemeClr val="tx1"/>
                </a:solidFill>
              </a:rPr>
              <a:t>Doc. Version 9.00</a:t>
            </a:r>
          </a:p>
          <a:p>
            <a:pPr marL="800100" lvl="1">
              <a:defRPr/>
            </a:pPr>
            <a:r>
              <a:rPr lang="en-GB" sz="1100" dirty="0" err="1" smtClean="0"/>
              <a:t>Webpro</a:t>
            </a:r>
            <a:r>
              <a:rPr lang="en-GB" sz="1100" dirty="0" smtClean="0"/>
              <a:t> enhancements (save configuration, Upgrade firmware)</a:t>
            </a:r>
          </a:p>
          <a:p>
            <a:pPr marL="800100" lvl="1">
              <a:defRPr/>
            </a:pPr>
            <a:r>
              <a:rPr lang="en-GB" sz="1100" dirty="0" smtClean="0"/>
              <a:t>User Pro can easily be translated in Local </a:t>
            </a:r>
            <a:r>
              <a:rPr lang="en-GB" sz="1100" dirty="0" smtClean="0"/>
              <a:t>Language</a:t>
            </a:r>
            <a:br>
              <a:rPr lang="en-GB" sz="1100" dirty="0" smtClean="0"/>
            </a:br>
            <a:endParaRPr lang="en-GB" sz="1100" dirty="0" smtClean="0"/>
          </a:p>
          <a:p>
            <a:pPr marL="400050">
              <a:defRPr/>
            </a:pPr>
            <a:r>
              <a:rPr lang="en-GB" sz="1300" dirty="0" smtClean="0"/>
              <a:t>04-06-2013  </a:t>
            </a:r>
            <a:r>
              <a:rPr lang="en-US" sz="1300" dirty="0" smtClean="0"/>
              <a:t>Doc. Version </a:t>
            </a:r>
            <a:r>
              <a:rPr lang="en-US" sz="1300" dirty="0" smtClean="0"/>
              <a:t>9.01</a:t>
            </a:r>
          </a:p>
          <a:p>
            <a:pPr marL="800100" lvl="1">
              <a:defRPr/>
            </a:pPr>
            <a:r>
              <a:rPr lang="en-US" sz="1100" dirty="0" smtClean="0"/>
              <a:t>Desktop Suite End User pro added</a:t>
            </a:r>
            <a:endParaRPr lang="en-US" sz="1100" dirty="0" smtClean="0"/>
          </a:p>
          <a:p>
            <a:pPr marL="800100" lvl="1">
              <a:defRPr/>
            </a:pPr>
            <a:endParaRPr lang="en-GB" sz="1100" dirty="0" smtClean="0"/>
          </a:p>
          <a:p>
            <a:pPr marL="254000" indent="-254000" eaLnBrk="0" hangingPunct="0">
              <a:lnSpc>
                <a:spcPct val="105000"/>
              </a:lnSpc>
              <a:buSzPct val="100000"/>
            </a:pPr>
            <a:endParaRPr kumimoji="0" lang="en-US" altLang="ja-JP" sz="1800" dirty="0" smtClean="0">
              <a:solidFill>
                <a:schemeClr val="tx1"/>
              </a:solidFill>
              <a:ea typeface="ＭＳ Ｐゴシック" pitchFamily="50" charset="-128"/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6876256" cy="468312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pitchFamily="50" charset="-128"/>
              </a:rPr>
              <a:t>   Document History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179512" y="980729"/>
            <a:ext cx="8515672" cy="13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0100" lvl="1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Ø"/>
            </a:pPr>
            <a:endParaRPr lang="en-GB" sz="1200" b="0" kern="0" dirty="0" smtClean="0">
              <a:solidFill>
                <a:srgbClr val="000000"/>
              </a:solidFill>
              <a:ea typeface="MS PGothic" pitchFamily="34" charset="-128"/>
              <a:cs typeface="ＭＳ Ｐゴシック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64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64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9668" grpId="0"/>
      <p:bldP spid="16496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785794"/>
            <a:ext cx="8839200" cy="5286412"/>
          </a:xfrm>
        </p:spPr>
        <p:txBody>
          <a:bodyPr/>
          <a:lstStyle/>
          <a:p>
            <a:pPr>
              <a:buNone/>
            </a:pPr>
            <a:endParaRPr lang="en-US" sz="800" dirty="0" smtClean="0"/>
          </a:p>
          <a:p>
            <a:r>
              <a:rPr lang="en-US" sz="2000" dirty="0" smtClean="0"/>
              <a:t>PCPRO</a:t>
            </a:r>
          </a:p>
          <a:p>
            <a:pPr lvl="1"/>
            <a:r>
              <a:rPr lang="en-US" sz="1800" dirty="0" smtClean="0"/>
              <a:t>Offline Programming with PC application</a:t>
            </a:r>
          </a:p>
          <a:p>
            <a:pPr lvl="1"/>
            <a:r>
              <a:rPr lang="en-US" sz="1800" dirty="0" smtClean="0"/>
              <a:t>Graphical User Interface</a:t>
            </a:r>
          </a:p>
          <a:p>
            <a:pPr lvl="1"/>
            <a:r>
              <a:rPr lang="en-US" sz="1800" dirty="0" smtClean="0"/>
              <a:t>Offline</a:t>
            </a:r>
            <a:endParaRPr lang="en-US" sz="1800" dirty="0" smtClean="0"/>
          </a:p>
          <a:p>
            <a:pPr>
              <a:buNone/>
            </a:pPr>
            <a:endParaRPr lang="en-US" sz="800" dirty="0" smtClean="0"/>
          </a:p>
          <a:p>
            <a:r>
              <a:rPr lang="en-US" sz="2000" dirty="0" err="1" smtClean="0"/>
              <a:t>WebPro</a:t>
            </a:r>
            <a:r>
              <a:rPr lang="en-US" sz="2000" dirty="0" smtClean="0"/>
              <a:t> (</a:t>
            </a:r>
            <a:r>
              <a:rPr lang="en-US" sz="2000" dirty="0" err="1" smtClean="0"/>
              <a:t>UserPro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lvl="1"/>
            <a:r>
              <a:rPr lang="en-US" sz="1800" dirty="0" smtClean="0"/>
              <a:t>Programming via Web interface</a:t>
            </a:r>
          </a:p>
          <a:p>
            <a:pPr lvl="1"/>
            <a:r>
              <a:rPr lang="en-US" sz="1800" dirty="0" smtClean="0"/>
              <a:t>Graphical User Interface</a:t>
            </a:r>
          </a:p>
          <a:p>
            <a:pPr lvl="1"/>
            <a:r>
              <a:rPr lang="en-US" sz="1800" dirty="0" smtClean="0"/>
              <a:t>Changes are immediately </a:t>
            </a:r>
            <a:r>
              <a:rPr lang="en-US" sz="1800" dirty="0" smtClean="0"/>
              <a:t>effective</a:t>
            </a:r>
          </a:p>
          <a:p>
            <a:r>
              <a:rPr lang="en-US" dirty="0" smtClean="0"/>
              <a:t>End </a:t>
            </a:r>
            <a:r>
              <a:rPr lang="en-US" dirty="0" err="1" smtClean="0"/>
              <a:t>UserPro</a:t>
            </a:r>
            <a:endParaRPr lang="en-US" dirty="0" smtClean="0"/>
          </a:p>
          <a:p>
            <a:pPr lvl="1"/>
            <a:endParaRPr lang="en-US" sz="800" dirty="0" smtClean="0"/>
          </a:p>
          <a:p>
            <a:r>
              <a:rPr lang="en-US" sz="2000" dirty="0" smtClean="0"/>
              <a:t>Phone Programming</a:t>
            </a:r>
          </a:p>
          <a:p>
            <a:pPr lvl="1"/>
            <a:r>
              <a:rPr lang="en-US" sz="1800" dirty="0" smtClean="0"/>
              <a:t>Programming </a:t>
            </a:r>
            <a:r>
              <a:rPr lang="en-US" sz="1800" dirty="0" smtClean="0"/>
              <a:t>via System Phone</a:t>
            </a:r>
          </a:p>
          <a:p>
            <a:pPr lvl="1"/>
            <a:r>
              <a:rPr lang="en-US" sz="1800" dirty="0" smtClean="0"/>
              <a:t>Coded commands</a:t>
            </a:r>
          </a:p>
          <a:p>
            <a:pPr lvl="1"/>
            <a:r>
              <a:rPr lang="en-US" sz="1800" dirty="0" smtClean="0"/>
              <a:t>Changes are immediately effective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PCPro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7562872" cy="5256213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Offline Programming with PC application</a:t>
            </a:r>
          </a:p>
          <a:p>
            <a:r>
              <a:rPr lang="en-US" sz="2000" dirty="0" smtClean="0"/>
              <a:t>Graphical Interface</a:t>
            </a:r>
          </a:p>
          <a:p>
            <a:pPr lvl="1"/>
            <a:r>
              <a:rPr lang="en-US" sz="1800" dirty="0" smtClean="0"/>
              <a:t>Data can offline be prepared and Uploaded later to the SV8100</a:t>
            </a:r>
          </a:p>
          <a:p>
            <a:pPr lvl="1"/>
            <a:r>
              <a:rPr lang="en-US" sz="1800" dirty="0" smtClean="0"/>
              <a:t>Data can be downloads</a:t>
            </a:r>
          </a:p>
          <a:p>
            <a:pPr lvl="1"/>
            <a:r>
              <a:rPr lang="en-US" sz="1800" dirty="0" smtClean="0"/>
              <a:t>Easy to make Backup</a:t>
            </a:r>
          </a:p>
          <a:p>
            <a:pPr lvl="1"/>
            <a:endParaRPr lang="en-US" sz="800" dirty="0" smtClean="0"/>
          </a:p>
          <a:p>
            <a:r>
              <a:rPr lang="en-US" sz="2000" dirty="0" smtClean="0"/>
              <a:t>Programming </a:t>
            </a:r>
          </a:p>
          <a:p>
            <a:pPr lvl="1"/>
            <a:r>
              <a:rPr lang="en-US" sz="1800" dirty="0" err="1" smtClean="0"/>
              <a:t>Wizzard</a:t>
            </a:r>
            <a:r>
              <a:rPr lang="en-US" sz="1800" dirty="0" smtClean="0"/>
              <a:t> at 3 levels</a:t>
            </a:r>
          </a:p>
          <a:p>
            <a:pPr lvl="2"/>
            <a:r>
              <a:rPr lang="en-US" sz="1600" dirty="0" smtClean="0"/>
              <a:t>Mandatory</a:t>
            </a:r>
          </a:p>
          <a:p>
            <a:pPr lvl="2"/>
            <a:r>
              <a:rPr lang="en-US" sz="1600" dirty="0" smtClean="0"/>
              <a:t>Optional</a:t>
            </a:r>
          </a:p>
          <a:p>
            <a:pPr lvl="2"/>
            <a:r>
              <a:rPr lang="en-US" sz="1600" dirty="0" smtClean="0"/>
              <a:t>Advanced</a:t>
            </a:r>
          </a:p>
          <a:p>
            <a:pPr lvl="1"/>
            <a:r>
              <a:rPr lang="en-US" sz="1800" dirty="0" smtClean="0"/>
              <a:t>System data Programming</a:t>
            </a:r>
          </a:p>
          <a:p>
            <a:pPr lvl="2"/>
            <a:r>
              <a:rPr lang="en-US" dirty="0" smtClean="0"/>
              <a:t>Only to be used by experienced engineers</a:t>
            </a:r>
          </a:p>
          <a:p>
            <a:pPr lvl="2"/>
            <a:endParaRPr lang="en-US" sz="800" dirty="0" smtClean="0"/>
          </a:p>
          <a:p>
            <a:r>
              <a:rPr lang="en-US" dirty="0" smtClean="0"/>
              <a:t>Help Information</a:t>
            </a:r>
          </a:p>
          <a:p>
            <a:pPr lvl="1"/>
            <a:r>
              <a:rPr lang="en-US" sz="1800" dirty="0" smtClean="0"/>
              <a:t>Contains features and Specification Manual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Graphical Interface</a:t>
            </a:r>
            <a:endParaRPr lang="en-US" dirty="0"/>
          </a:p>
        </p:txBody>
      </p:sp>
      <p:pic>
        <p:nvPicPr>
          <p:cNvPr id="7" name="Content Placeholder 6" descr="Clipboard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000108"/>
            <a:ext cx="5860586" cy="5256213"/>
          </a:xfrm>
        </p:spPr>
      </p:pic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500034" y="2214554"/>
            <a:ext cx="1214446" cy="409573"/>
          </a:xfrm>
          <a:prstGeom prst="wedgeRoundRectCallout">
            <a:avLst>
              <a:gd name="adj1" fmla="val 88100"/>
              <a:gd name="adj2" fmla="val 154761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b="0" dirty="0"/>
              <a:t>Submenu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5715008" y="857232"/>
            <a:ext cx="1616103" cy="660388"/>
          </a:xfrm>
          <a:prstGeom prst="wedgeRoundRectCallout">
            <a:avLst>
              <a:gd name="adj1" fmla="val -123368"/>
              <a:gd name="adj2" fmla="val 29520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b="0" dirty="0"/>
              <a:t>Main menu</a:t>
            </a:r>
          </a:p>
          <a:p>
            <a:pPr>
              <a:defRPr/>
            </a:pPr>
            <a:r>
              <a:rPr lang="en-US" b="0" dirty="0"/>
              <a:t>Toolbar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6643702" y="3857628"/>
            <a:ext cx="1643074" cy="481011"/>
          </a:xfrm>
          <a:prstGeom prst="wedgeRoundRectCallout">
            <a:avLst>
              <a:gd name="adj1" fmla="val -39954"/>
              <a:gd name="adj2" fmla="val 91097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b="0" dirty="0"/>
              <a:t>Work space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28596" y="5643578"/>
            <a:ext cx="1373216" cy="481011"/>
          </a:xfrm>
          <a:prstGeom prst="wedgeRoundRectCallout">
            <a:avLst>
              <a:gd name="adj1" fmla="val 66389"/>
              <a:gd name="adj2" fmla="val 61783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b="0" dirty="0"/>
              <a:t>Status bar</a:t>
            </a: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7000875" y="357188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dirty="0" smtClean="0"/>
              <a:t>PCPro</a:t>
            </a:r>
            <a:endParaRPr lang="en-US" sz="2000" b="0" dirty="0"/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500034" y="1357298"/>
            <a:ext cx="1214446" cy="409573"/>
          </a:xfrm>
          <a:prstGeom prst="wedgeRoundRectCallout">
            <a:avLst>
              <a:gd name="adj1" fmla="val 138296"/>
              <a:gd name="adj2" fmla="val 196621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b="0" dirty="0" err="1" smtClean="0"/>
              <a:t>Wizzards</a:t>
            </a:r>
            <a:endParaRPr lang="en-US" b="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7643834" cy="468312"/>
          </a:xfrm>
        </p:spPr>
        <p:txBody>
          <a:bodyPr/>
          <a:lstStyle/>
          <a:p>
            <a:r>
              <a:rPr lang="en-US" dirty="0" smtClean="0"/>
              <a:t>    System data Programming</a:t>
            </a:r>
            <a:endParaRPr lang="en-US" dirty="0"/>
          </a:p>
        </p:txBody>
      </p:sp>
      <p:pic>
        <p:nvPicPr>
          <p:cNvPr id="157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357298"/>
            <a:ext cx="7087192" cy="494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7000875" y="357188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dirty="0" smtClean="0"/>
              <a:t>PCPro</a:t>
            </a:r>
            <a:endParaRPr lang="en-US" sz="2000" b="0" dirty="0"/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428596" y="2857496"/>
            <a:ext cx="1214446" cy="409573"/>
          </a:xfrm>
          <a:prstGeom prst="wedgeRoundRectCallout">
            <a:avLst>
              <a:gd name="adj1" fmla="val 88100"/>
              <a:gd name="adj2" fmla="val 154761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600" b="0" dirty="0" smtClean="0"/>
              <a:t>Program Codes</a:t>
            </a:r>
            <a:endParaRPr lang="en-US" sz="16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256213"/>
          </a:xfrm>
        </p:spPr>
        <p:txBody>
          <a:bodyPr/>
          <a:lstStyle/>
          <a:p>
            <a:r>
              <a:rPr lang="en-US" sz="2000" dirty="0" err="1" smtClean="0"/>
              <a:t>Connecions</a:t>
            </a:r>
            <a:endParaRPr lang="en-US" sz="2000" dirty="0" smtClean="0"/>
          </a:p>
          <a:p>
            <a:pPr lvl="1"/>
            <a:r>
              <a:rPr lang="en-US" sz="1800" dirty="0" smtClean="0"/>
              <a:t>LAN</a:t>
            </a:r>
            <a:br>
              <a:rPr lang="en-US" sz="1800" dirty="0" smtClean="0"/>
            </a:br>
            <a:r>
              <a:rPr lang="en-US" sz="1800" dirty="0" smtClean="0"/>
              <a:t>For security reasons the local CPU-IP port can be used </a:t>
            </a:r>
            <a:r>
              <a:rPr lang="en-US" sz="1800" dirty="0" err="1" smtClean="0"/>
              <a:t>i.s.o</a:t>
            </a:r>
            <a:r>
              <a:rPr lang="en-US" sz="1800" dirty="0" smtClean="0"/>
              <a:t>. the VoIP port</a:t>
            </a:r>
            <a:br>
              <a:rPr lang="en-US" sz="1800" dirty="0" smtClean="0"/>
            </a:br>
            <a:endParaRPr lang="en-US" sz="800" dirty="0" smtClean="0"/>
          </a:p>
          <a:p>
            <a:pPr lvl="1"/>
            <a:r>
              <a:rPr lang="en-US" sz="1800" dirty="0" smtClean="0"/>
              <a:t>Remote ISDN-BRI </a:t>
            </a:r>
            <a:br>
              <a:rPr lang="en-US" sz="1800" dirty="0" smtClean="0"/>
            </a:br>
            <a:r>
              <a:rPr lang="en-US" sz="1800" dirty="0" smtClean="0"/>
              <a:t>connect to a build-in ISDN Modem (DDI to 308)</a:t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2000" dirty="0" smtClean="0"/>
              <a:t>Password protected User Accounts</a:t>
            </a:r>
          </a:p>
          <a:p>
            <a:pPr lvl="1"/>
            <a:r>
              <a:rPr lang="en-US" sz="1600" dirty="0" smtClean="0"/>
              <a:t>4 User levels</a:t>
            </a:r>
          </a:p>
          <a:p>
            <a:pPr lvl="2"/>
            <a:r>
              <a:rPr lang="en-US" sz="1400" dirty="0" smtClean="0"/>
              <a:t>Tech Installer Mode (IN)</a:t>
            </a:r>
          </a:p>
          <a:p>
            <a:pPr lvl="2"/>
            <a:r>
              <a:rPr lang="en-US" sz="1400" dirty="0" smtClean="0"/>
              <a:t>System Administrator Mode 1 (SA)</a:t>
            </a:r>
          </a:p>
          <a:p>
            <a:pPr lvl="2"/>
            <a:r>
              <a:rPr lang="en-US" sz="1400" dirty="0" smtClean="0"/>
              <a:t>System Administrator Mode 2 (SB)</a:t>
            </a:r>
          </a:p>
          <a:p>
            <a:pPr lvl="2"/>
            <a:r>
              <a:rPr lang="nb-NO" sz="1400" dirty="0" smtClean="0"/>
              <a:t>User Administrator  (UA)</a:t>
            </a:r>
          </a:p>
          <a:p>
            <a:pPr lvl="1"/>
            <a:r>
              <a:rPr lang="en-US" sz="1600" dirty="0" smtClean="0"/>
              <a:t>1 session active at a time</a:t>
            </a:r>
          </a:p>
          <a:p>
            <a:pPr lvl="2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dirty="0" smtClean="0"/>
          </a:p>
          <a:p>
            <a:r>
              <a:rPr lang="en-US" sz="2000" dirty="0" smtClean="0"/>
              <a:t>Each User Accounts can define a range of Connection accounts</a:t>
            </a:r>
          </a:p>
          <a:p>
            <a:endParaRPr lang="en-US" dirty="0"/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7000875" y="357188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dirty="0" smtClean="0"/>
              <a:t>PCPro</a:t>
            </a:r>
            <a:endParaRPr lang="en-US" sz="2000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 err="1" smtClean="0"/>
              <a:t>WebPro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46"/>
            <a:ext cx="8358246" cy="5715064"/>
          </a:xfrm>
        </p:spPr>
        <p:txBody>
          <a:bodyPr/>
          <a:lstStyle/>
          <a:p>
            <a:r>
              <a:rPr lang="en-US" sz="2000" dirty="0" err="1" smtClean="0"/>
              <a:t>WebPro</a:t>
            </a:r>
            <a:endParaRPr lang="en-US" sz="2000" dirty="0" smtClean="0"/>
          </a:p>
          <a:p>
            <a:pPr lvl="1"/>
            <a:r>
              <a:rPr lang="en-US" sz="1800" dirty="0" smtClean="0"/>
              <a:t>Connect via Web browser tot the SV8100</a:t>
            </a:r>
          </a:p>
          <a:p>
            <a:pPr lvl="2"/>
            <a:r>
              <a:rPr lang="en-US" sz="1600" dirty="0" smtClean="0"/>
              <a:t>Maintenance interface integrated in the SV8100</a:t>
            </a:r>
          </a:p>
          <a:p>
            <a:pPr lvl="2"/>
            <a:r>
              <a:rPr lang="en-US" sz="1600" dirty="0" smtClean="0"/>
              <a:t>No special software needed of pc of System Administrator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Changes are Immediately effective</a:t>
            </a:r>
            <a:br>
              <a:rPr lang="en-US" sz="1800" dirty="0" smtClean="0"/>
            </a:br>
            <a:endParaRPr lang="en-US" sz="1800" dirty="0" smtClean="0"/>
          </a:p>
          <a:p>
            <a:pPr lvl="1"/>
            <a:r>
              <a:rPr lang="en-US" sz="1800" dirty="0" smtClean="0"/>
              <a:t>Save and restore System of System database</a:t>
            </a:r>
          </a:p>
          <a:p>
            <a:pPr lvl="2"/>
            <a:r>
              <a:rPr lang="en-US" sz="1600" dirty="0" smtClean="0"/>
              <a:t>Save in Compressed file (.</a:t>
            </a:r>
            <a:r>
              <a:rPr lang="en-US" sz="1600" dirty="0" err="1" smtClean="0"/>
              <a:t>gz</a:t>
            </a:r>
            <a:r>
              <a:rPr lang="en-US" sz="1600" dirty="0" smtClean="0"/>
              <a:t>)</a:t>
            </a:r>
          </a:p>
          <a:p>
            <a:pPr lvl="2"/>
            <a:r>
              <a:rPr lang="en-US" sz="1600" dirty="0" smtClean="0"/>
              <a:t>file can not be viewed within </a:t>
            </a:r>
            <a:r>
              <a:rPr lang="en-US" sz="1600" dirty="0" err="1" smtClean="0"/>
              <a:t>Webpro</a:t>
            </a:r>
            <a:endParaRPr lang="en-US" sz="1600" dirty="0" smtClean="0"/>
          </a:p>
          <a:p>
            <a:pPr lvl="2"/>
            <a:r>
              <a:rPr lang="en-US" sz="1600" dirty="0" smtClean="0"/>
              <a:t>After Uncompress it can be viewed in </a:t>
            </a:r>
            <a:r>
              <a:rPr lang="en-US" sz="1600" dirty="0" err="1" smtClean="0"/>
              <a:t>PCPro</a:t>
            </a:r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Upgrade SV8100 Main Software</a:t>
            </a:r>
          </a:p>
          <a:p>
            <a:pPr lvl="2"/>
            <a:r>
              <a:rPr lang="en-US" sz="1600" dirty="0" smtClean="0"/>
              <a:t>PZ-ME50 card required</a:t>
            </a:r>
          </a:p>
          <a:p>
            <a:pPr lvl="2"/>
            <a:r>
              <a:rPr lang="en-US" sz="1600" dirty="0" smtClean="0"/>
              <a:t>NO USB memory required</a:t>
            </a:r>
          </a:p>
          <a:p>
            <a:pPr lvl="1"/>
            <a:endParaRPr lang="en-US" sz="800" dirty="0" smtClean="0"/>
          </a:p>
          <a:p>
            <a:endParaRPr lang="en-US" sz="1800" dirty="0" smtClean="0"/>
          </a:p>
          <a:p>
            <a:pPr lvl="3"/>
            <a:endParaRPr lang="en-US" sz="1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 err="1" smtClean="0"/>
              <a:t>WebPro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46"/>
            <a:ext cx="8358246" cy="5715064"/>
          </a:xfrm>
        </p:spPr>
        <p:txBody>
          <a:bodyPr/>
          <a:lstStyle/>
          <a:p>
            <a:pPr lvl="1">
              <a:buNone/>
            </a:pPr>
            <a:endParaRPr lang="en-US" sz="800" dirty="0" smtClean="0"/>
          </a:p>
          <a:p>
            <a:r>
              <a:rPr lang="en-US" sz="2000" dirty="0" err="1" smtClean="0"/>
              <a:t>Connecion</a:t>
            </a:r>
            <a:endParaRPr lang="en-US" sz="2000" dirty="0" smtClean="0"/>
          </a:p>
          <a:p>
            <a:pPr lvl="1"/>
            <a:r>
              <a:rPr lang="en-US" sz="1800" dirty="0" smtClean="0"/>
              <a:t>LAN</a:t>
            </a:r>
            <a:br>
              <a:rPr lang="en-US" sz="1800" dirty="0" smtClean="0"/>
            </a:br>
            <a:r>
              <a:rPr lang="en-US" sz="1800" dirty="0" smtClean="0"/>
              <a:t>For security reasons the local CPU-IP port can be used </a:t>
            </a:r>
            <a:r>
              <a:rPr lang="en-US" sz="1800" dirty="0" err="1" smtClean="0"/>
              <a:t>iso</a:t>
            </a:r>
            <a:r>
              <a:rPr lang="en-US" sz="1800" dirty="0" smtClean="0"/>
              <a:t> the VoIP port</a:t>
            </a:r>
            <a:br>
              <a:rPr lang="en-US" sz="1800" dirty="0" smtClean="0"/>
            </a:br>
            <a:endParaRPr lang="en-US" sz="800" dirty="0" smtClean="0"/>
          </a:p>
          <a:p>
            <a:pPr lvl="1"/>
            <a:r>
              <a:rPr lang="en-US" sz="1800" dirty="0" smtClean="0"/>
              <a:t>Remote ISDN-BRI </a:t>
            </a:r>
            <a:br>
              <a:rPr lang="en-US" sz="1800" dirty="0" smtClean="0"/>
            </a:br>
            <a:r>
              <a:rPr lang="en-US" sz="1800" dirty="0" smtClean="0"/>
              <a:t>connect to a build-in ISDN Modem (DDI to 308)</a:t>
            </a:r>
            <a:br>
              <a:rPr lang="en-US" sz="1800" dirty="0" smtClean="0"/>
            </a:br>
            <a:endParaRPr lang="en-US" sz="800" dirty="0" smtClean="0"/>
          </a:p>
          <a:p>
            <a:pPr lvl="1"/>
            <a:r>
              <a:rPr lang="en-US" sz="1800" dirty="0" smtClean="0"/>
              <a:t>Password protected</a:t>
            </a:r>
            <a:br>
              <a:rPr lang="en-US" sz="1800" dirty="0" smtClean="0"/>
            </a:br>
            <a:r>
              <a:rPr lang="en-US" sz="1800" dirty="0" smtClean="0"/>
              <a:t>2 access levels</a:t>
            </a:r>
          </a:p>
          <a:p>
            <a:pPr lvl="2"/>
            <a:r>
              <a:rPr lang="en-US" sz="1600" dirty="0" smtClean="0"/>
              <a:t>System Administrator (UA Level)</a:t>
            </a:r>
          </a:p>
          <a:p>
            <a:pPr lvl="3"/>
            <a:r>
              <a:rPr lang="en-US" sz="1400" dirty="0" smtClean="0"/>
              <a:t>System wide changes</a:t>
            </a:r>
          </a:p>
          <a:p>
            <a:pPr lvl="2"/>
            <a:r>
              <a:rPr lang="en-US" sz="1600" dirty="0" smtClean="0"/>
              <a:t>User (UB Level)  (</a:t>
            </a:r>
            <a:r>
              <a:rPr lang="en-US" sz="1600" b="1" dirty="0" err="1" smtClean="0"/>
              <a:t>UserPro</a:t>
            </a:r>
            <a:r>
              <a:rPr lang="en-US" sz="1600" dirty="0" smtClean="0"/>
              <a:t>)</a:t>
            </a:r>
          </a:p>
          <a:p>
            <a:pPr lvl="3"/>
            <a:r>
              <a:rPr lang="en-US" sz="1400" dirty="0" smtClean="0"/>
              <a:t>Only allowed to make changes for that extension that that logs in</a:t>
            </a:r>
            <a:br>
              <a:rPr lang="en-US" sz="1400" dirty="0" smtClean="0"/>
            </a:br>
            <a:r>
              <a:rPr lang="en-US" sz="1400" dirty="0" smtClean="0"/>
              <a:t>(Ext. nr. is login name)</a:t>
            </a:r>
          </a:p>
          <a:p>
            <a:pPr lvl="3"/>
            <a:r>
              <a:rPr lang="en-US" sz="1400" dirty="0" smtClean="0"/>
              <a:t>Can be translated in local language</a:t>
            </a:r>
            <a:br>
              <a:rPr lang="en-US" sz="1400" dirty="0" smtClean="0"/>
            </a:br>
            <a:endParaRPr lang="en-US" sz="1400" dirty="0" smtClean="0"/>
          </a:p>
          <a:p>
            <a:pPr lvl="1"/>
            <a:r>
              <a:rPr lang="en-US" sz="1800" dirty="0" smtClean="0"/>
              <a:t>4 sessions active at a time</a:t>
            </a:r>
          </a:p>
          <a:p>
            <a:pPr lvl="3"/>
            <a:endParaRPr lang="en-US" sz="1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" y="1090613"/>
            <a:ext cx="8293100" cy="4059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92113" y="496888"/>
            <a:ext cx="8102600" cy="5937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endParaRPr kumimoji="0" lang="en-US" altLang="ja-JP" sz="3600" b="1" dirty="0">
              <a:solidFill>
                <a:srgbClr val="0C2074"/>
              </a:solidFill>
              <a:ea typeface="ＭＳ Ｐゴシック" pitchFamily="50" charset="-128"/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7000875" y="357188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dirty="0" err="1" smtClean="0"/>
              <a:t>WebPro</a:t>
            </a:r>
            <a:endParaRPr lang="en-US" sz="20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PHI"/>
  <p:tag name="TEXT BOX 4_SHAPECLASSPROTECTIONTYPE" val="47"/>
  <p:tag name="TEXT BOX 5_SHAPECLASSPROTECTIONTYPE" val="47"/>
  <p:tag name="TEXT BOX 6_SHAPECLASSPROTECTIONTYPE" val="47"/>
  <p:tag name="TEXT BOX 7_SHAPECLASSPROTECTIONTYPE" val="47"/>
  <p:tag name="RECTANGLE 2_SHAPECLASSPROTECTIONTYPE" val="0"/>
  <p:tag name="SHAPESETGROUPCLASSNAME" val="ShapeSetGroup2"/>
  <p:tag name="SHAPESETCLASSNAME" val="TITLE"/>
  <p:tag name="COLORSETGROUPCLASSNAME" val="ColorSetGroupLight"/>
  <p:tag name="COLORSETCLASSNAME" val="ColorSet1"/>
  <p:tag name="FONTSETGROUPCLASSNAME" val="FontSetGroup2"/>
  <p:tag name="STYLESETGROUPCLASSNAME" val="StyleSetGroup1"/>
  <p:tag name="MAPNAME" val="Map1"/>
  <p:tag name="CFG.LAYOUT" val="Default"/>
  <p:tag name="MLI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SlideTitleFont"/>
  <p:tag name="FONTSETCLASSNAME" val="FontSet1"/>
  <p:tag name="COLORS" val="-2;-2;-2;-2;TitleSlideTitleFontColor"/>
  <p:tag name="COLORSETCLASSNAME" val="ColorSet1"/>
  <p:tag name="MLI" val="1"/>
  <p:tag name="SHAPESETGROUPCLASSNAME" val="ShapeSetGroup2"/>
  <p:tag name="SHAPESETCLASSNAME" val="TITLE"/>
  <p:tag name="COLORSETGROUPCLASSNAME" val="ColorSetGroupLight"/>
  <p:tag name="FONTSETGROUPCLASSNAME" val="FontSetGroup2"/>
  <p:tag name="SHAPECLASSNAME" val="TitleOnTitleSlide"/>
  <p:tag name="SHAPECLASSPROTECTIONTYP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TitleDescFontColor"/>
  <p:tag name="COLORSETCLASSNAME" val="ColorSet1"/>
  <p:tag name="SCRIPT" val="1"/>
  <p:tag name="FIELDS" val="AUTHOR;"/>
  <p:tag name="MLI" val="1"/>
  <p:tag name="SHAPESETGROUPCLASSNAME" val="ShapeSetGroup2"/>
  <p:tag name="SHAPESETCLASSNAME" val="TITLE"/>
  <p:tag name="COLORSETGROUPCLASSNAME" val="ColorSetGroupLight"/>
  <p:tag name="FONTSETGROUPCLASSNAME" val="FontSetGroup2"/>
  <p:tag name="SHAPECLASSNAME" val="Author"/>
  <p:tag name="SHAPECLASSPROTECTIONTYPE" val="47"/>
</p:tagLst>
</file>

<file path=ppt/theme/theme1.xml><?xml version="1.0" encoding="utf-8"?>
<a:theme xmlns:a="http://schemas.openxmlformats.org/drawingml/2006/main" name="New NetWorking">
  <a:themeElements>
    <a:clrScheme name="1_標準デザイン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D200"/>
      </a:accent1>
      <a:accent2>
        <a:srgbClr val="E62D00"/>
      </a:accent2>
      <a:accent3>
        <a:srgbClr val="FFFFFF"/>
      </a:accent3>
      <a:accent4>
        <a:srgbClr val="000000"/>
      </a:accent4>
      <a:accent5>
        <a:srgbClr val="FFE5AA"/>
      </a:accent5>
      <a:accent6>
        <a:srgbClr val="D02800"/>
      </a:accent6>
      <a:hlink>
        <a:srgbClr val="00B4A0"/>
      </a:hlink>
      <a:folHlink>
        <a:srgbClr val="69B43C"/>
      </a:folHlink>
    </a:clrScheme>
    <a:fontScheme name="1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00B4A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126000" rIns="90000" bIns="126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HGP創英角ｺﾞｼｯｸUB"/>
            <a:cs typeface="HGP創英角ｺﾞｼｯｸUB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00B4A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126000" rIns="90000" bIns="126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HGP創英角ｺﾞｼｯｸUB"/>
            <a:cs typeface="HGP創英角ｺﾞｼｯｸUB"/>
          </a:defRPr>
        </a:defPPr>
      </a:lstStyle>
    </a:ln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D200"/>
        </a:accent1>
        <a:accent2>
          <a:srgbClr val="E62D00"/>
        </a:accent2>
        <a:accent3>
          <a:srgbClr val="FFFFFF"/>
        </a:accent3>
        <a:accent4>
          <a:srgbClr val="000000"/>
        </a:accent4>
        <a:accent5>
          <a:srgbClr val="FFE5AA"/>
        </a:accent5>
        <a:accent6>
          <a:srgbClr val="D02800"/>
        </a:accent6>
        <a:hlink>
          <a:srgbClr val="00B4A0"/>
        </a:hlink>
        <a:folHlink>
          <a:srgbClr val="69B4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14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FFD200"/>
        </a:accent1>
        <a:accent2>
          <a:srgbClr val="E62D00"/>
        </a:accent2>
        <a:accent3>
          <a:srgbClr val="FFFFFF"/>
        </a:accent3>
        <a:accent4>
          <a:srgbClr val="000000"/>
        </a:accent4>
        <a:accent5>
          <a:srgbClr val="FFE5AA"/>
        </a:accent5>
        <a:accent6>
          <a:srgbClr val="D02800"/>
        </a:accent6>
        <a:hlink>
          <a:srgbClr val="00B4A0"/>
        </a:hlink>
        <a:folHlink>
          <a:srgbClr val="69B43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NEC Product Document General" ma:contentTypeID="0x010100EF584B6B349FAE489CA8ED22F4B78CB200B35DB888EB9A3C43A6CDA49B886C17A8" ma:contentTypeVersion="9" ma:contentTypeDescription="NEC Product Document General" ma:contentTypeScope="" ma:versionID="81c18b8a3c0fa2fb411381d333641060">
  <xsd:schema xmlns:xsd="http://www.w3.org/2001/XMLSchema" xmlns:p="http://schemas.microsoft.com/office/2006/metadata/properties" xmlns:ns2="75ba404f-8d61-41d3-b8ff-718d19af8296" xmlns:ns3="0650a6ff-faef-45d6-94c1-50f42050dbbc" targetNamespace="http://schemas.microsoft.com/office/2006/metadata/properties" ma:root="true" ma:fieldsID="bcc25837041a12c870f620ced4649000" ns2:_="" ns3:_="">
    <xsd:import namespace="75ba404f-8d61-41d3-b8ff-718d19af8296"/>
    <xsd:import namespace="0650a6ff-faef-45d6-94c1-50f42050dbbc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Lang"/>
                <xsd:element ref="ns2:DocType"/>
                <xsd:element ref="ns2:Archived" minOccurs="0"/>
                <xsd:element ref="ns3:ProdRel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5ba404f-8d61-41d3-b8ff-718d19af8296" elementFormDefault="qualified">
    <xsd:import namespace="http://schemas.microsoft.com/office/2006/documentManagement/types"/>
    <xsd:element name="DocID" ma:index="2" nillable="true" ma:displayName="DocID" ma:description="Document ID" ma:internalName="DocID">
      <xsd:simpleType>
        <xsd:restriction base="dms:Text">
          <xsd:maxLength value="255"/>
        </xsd:restriction>
      </xsd:simpleType>
    </xsd:element>
    <xsd:element name="DocLang" ma:index="3" ma:displayName="DocLang" ma:description="Document Language" ma:list="{6f71448b-7261-43ee-a1ee-0b7d19369daa}" ma:internalName="DocLang" ma:showField="Title" ma:web="75ba404f-8d61-41d3-b8ff-718d19af8296">
      <xsd:simpleType>
        <xsd:restriction base="dms:Lookup"/>
      </xsd:simpleType>
    </xsd:element>
    <xsd:element name="DocType" ma:index="4" ma:displayName="#" ma:description="Document Type" ma:list="{e773e262-2428-47f8-ba63-0c7ffda227e1}" ma:internalName="DocType" ma:showField="Title" ma:web="75ba404f-8d61-41d3-b8ff-718d19af8296">
      <xsd:simpleType>
        <xsd:restriction base="dms:Lookup"/>
      </xsd:simpleType>
    </xsd:element>
    <xsd:element name="Archived" ma:index="5" nillable="true" ma:displayName="Archived" ma:default="0" ma:description="Document is Achived" ma:internalName="Archived" ma:readOnly="false">
      <xsd:simpleType>
        <xsd:restriction base="dms:Boolean"/>
      </xsd:simpleType>
    </xsd:element>
  </xsd:schema>
  <xsd:schema xmlns:xsd="http://www.w3.org/2001/XMLSchema" xmlns:dms="http://schemas.microsoft.com/office/2006/documentManagement/types" targetNamespace="0650a6ff-faef-45d6-94c1-50f42050dbbc" elementFormDefault="qualified">
    <xsd:import namespace="http://schemas.microsoft.com/office/2006/documentManagement/types"/>
    <xsd:element name="ProdRel" ma:index="12" nillable="true" ma:displayName="ProdRel" ma:description="Product Release" ma:list="{EF66C652-F1FF-48A2-B7B5-EC604CD25A30}" ma:internalName="ProdRel" ma:showField="Title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Lang xmlns="75ba404f-8d61-41d3-b8ff-718d19af8296">5</DocLang>
    <ProdRel xmlns="0650a6ff-faef-45d6-94c1-50f42050dbbc">
      <Value>1</Value>
    </ProdRel>
    <Archived xmlns="75ba404f-8d61-41d3-b8ff-718d19af8296">false</Archived>
    <DocType xmlns="75ba404f-8d61-41d3-b8ff-718d19af8296">32</DocType>
    <DocID xmlns="75ba404f-8d61-41d3-b8ff-718d19af8296" xsi:nil="true"/>
  </documentManagement>
</p:properties>
</file>

<file path=customXml/itemProps1.xml><?xml version="1.0" encoding="utf-8"?>
<ds:datastoreItem xmlns:ds="http://schemas.openxmlformats.org/officeDocument/2006/customXml" ds:itemID="{B921D8C3-1568-4C7E-A621-7B053E40BE81}"/>
</file>

<file path=customXml/itemProps2.xml><?xml version="1.0" encoding="utf-8"?>
<ds:datastoreItem xmlns:ds="http://schemas.openxmlformats.org/officeDocument/2006/customXml" ds:itemID="{1F8AB5C9-7FBF-480A-86EA-1822F022CBB0}"/>
</file>

<file path=customXml/itemProps3.xml><?xml version="1.0" encoding="utf-8"?>
<ds:datastoreItem xmlns:ds="http://schemas.openxmlformats.org/officeDocument/2006/customXml" ds:itemID="{112BAC0A-2D37-4FA2-9D1F-737E657B675C}"/>
</file>

<file path=docProps/app.xml><?xml version="1.0" encoding="utf-8"?>
<Properties xmlns="http://schemas.openxmlformats.org/officeDocument/2006/extended-properties" xmlns:vt="http://schemas.openxmlformats.org/officeDocument/2006/docPropsVTypes">
  <Template>New NetWorking</Template>
  <TotalTime>1133</TotalTime>
  <Words>283</Words>
  <Application>Microsoft Office PowerPoint</Application>
  <PresentationFormat>On-screen Show (4:3)</PresentationFormat>
  <Paragraphs>152</Paragraphs>
  <Slides>15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New NetWorking</vt:lpstr>
      <vt:lpstr>SV8100 – Management</vt:lpstr>
      <vt:lpstr>   Overview</vt:lpstr>
      <vt:lpstr>   PCPro</vt:lpstr>
      <vt:lpstr>   Graphical Interface</vt:lpstr>
      <vt:lpstr>    System data Programming</vt:lpstr>
      <vt:lpstr>   Connection</vt:lpstr>
      <vt:lpstr>   WebPro</vt:lpstr>
      <vt:lpstr>   WebPro</vt:lpstr>
      <vt:lpstr>Slide 9</vt:lpstr>
      <vt:lpstr>   Phone programming</vt:lpstr>
      <vt:lpstr>PCPro Practical</vt:lpstr>
      <vt:lpstr>   End User Pro</vt:lpstr>
      <vt:lpstr>   IP Phone Manager</vt:lpstr>
      <vt:lpstr>Slide 14</vt:lpstr>
      <vt:lpstr>   Document History</vt:lpstr>
    </vt:vector>
  </TitlesOfParts>
  <Company>NEC Philips Unified Solutions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SV8100 Sales Support Training - Management</dc:title>
  <dc:creator>Donatz Hans</dc:creator>
  <cp:lastModifiedBy>Donatz Hans</cp:lastModifiedBy>
  <cp:revision>45</cp:revision>
  <cp:lastPrinted>1601-01-01T00:00:00Z</cp:lastPrinted>
  <dcterms:created xsi:type="dcterms:W3CDTF">2010-03-05T14:26:59Z</dcterms:created>
  <dcterms:modified xsi:type="dcterms:W3CDTF">2013-06-04T11:52:20Z</dcterms:modified>
  <cp:contentType>NEC Product Document General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0x010100EF584B6B349FAE489CA8ED22F4B78CB200B35DB888EB9A3C43A6CDA49B886C17A8</vt:lpwstr>
  </property>
  <property fmtid="{D5CDD505-2E9C-101B-9397-08002B2CF9AE}" pid="5" name="Document InfoType">
    <vt:lpwstr>46</vt:lpwstr>
  </property>
  <property fmtid="{D5CDD505-2E9C-101B-9397-08002B2CF9AE}" pid="7" name="Document Status">
    <vt:lpwstr>Live</vt:lpwstr>
  </property>
  <property fmtid="{D5CDD505-2E9C-101B-9397-08002B2CF9AE}" pid="8" name="Document Language">
    <vt:lpwstr>English</vt:lpwstr>
  </property>
  <property fmtid="{D5CDD505-2E9C-101B-9397-08002B2CF9AE}" pid="9" name="LinkUrl">
    <vt:lpwstr/>
  </property>
  <property fmtid="{D5CDD505-2E9C-101B-9397-08002B2CF9AE}" pid="10" name="Document Type">
    <vt:lpwstr>32</vt:lpwstr>
  </property>
  <property fmtid="{D5CDD505-2E9C-101B-9397-08002B2CF9AE}" pid="11" name="ImageUrl">
    <vt:lpwstr/>
  </property>
</Properties>
</file>